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803" r:id="rId4"/>
    <p:sldId id="804" r:id="rId5"/>
    <p:sldId id="805" r:id="rId6"/>
    <p:sldId id="806" r:id="rId7"/>
    <p:sldId id="807" r:id="rId8"/>
    <p:sldId id="808" r:id="rId9"/>
    <p:sldId id="809" r:id="rId10"/>
    <p:sldId id="810" r:id="rId11"/>
    <p:sldId id="811" r:id="rId12"/>
    <p:sldId id="812" r:id="rId13"/>
    <p:sldId id="813" r:id="rId14"/>
    <p:sldId id="814" r:id="rId15"/>
    <p:sldId id="8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589F-F3EA-4A26-9827-EBB30F7EC8A1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D4842-BC2E-47C3-952F-4A20C1C5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relationship between SI and PI is quite complex.  SI results in power rail noise and power rail noise results in SI noise (jitter/phase-noise/transient voltage).  In a perfect ecosystem, we balance the SI and PI to optimize the system design.  This can often become very complex.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D4842-BC2E-47C3-952F-4A20C1C5B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B07AE2-E593-4595-A160-6D468F680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8" y="36838"/>
            <a:ext cx="1506038" cy="304973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86048-CF86-4E63-B557-960B175D6702}"/>
              </a:ext>
            </a:extLst>
          </p:cNvPr>
          <p:cNvSpPr txBox="1">
            <a:spLocks/>
          </p:cNvSpPr>
          <p:nvPr userDrawn="1"/>
        </p:nvSpPr>
        <p:spPr>
          <a:xfrm>
            <a:off x="4496784" y="6425062"/>
            <a:ext cx="4114800" cy="299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Lucida Sans" panose="020B0602030504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2018 Picotest.com. All Rights Reserved.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E2CB61-D194-447A-842B-0BF31E4AE3D4}"/>
              </a:ext>
            </a:extLst>
          </p:cNvPr>
          <p:cNvSpPr txBox="1">
            <a:spLocks/>
          </p:cNvSpPr>
          <p:nvPr userDrawn="1"/>
        </p:nvSpPr>
        <p:spPr>
          <a:xfrm>
            <a:off x="10944015" y="6406305"/>
            <a:ext cx="1141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Lucida Sans" panose="020B0602030504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E2D4F-DE69-3C40-A2AA-16A2430611C0}" type="datetime1">
              <a:rPr lang="en-US" smtClean="0"/>
              <a:pPr/>
              <a:t>2/18/19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B7EEAC-0384-4A4B-BF2F-AB8CF0C94A5A}"/>
              </a:ext>
            </a:extLst>
          </p:cNvPr>
          <p:cNvSpPr txBox="1">
            <a:spLocks/>
          </p:cNvSpPr>
          <p:nvPr userDrawn="1"/>
        </p:nvSpPr>
        <p:spPr>
          <a:xfrm>
            <a:off x="-106017" y="6432809"/>
            <a:ext cx="701718" cy="299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Lucida Sans" panose="020B0602030504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BD1870-48C8-417A-BE10-36C3D7A2E7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6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29605-BC8F-4E6E-8651-2054AE447899}"/>
              </a:ext>
            </a:extLst>
          </p:cNvPr>
          <p:cNvSpPr/>
          <p:nvPr userDrawn="1"/>
        </p:nvSpPr>
        <p:spPr>
          <a:xfrm>
            <a:off x="-1" y="0"/>
            <a:ext cx="12192000" cy="3602037"/>
          </a:xfrm>
          <a:prstGeom prst="rect">
            <a:avLst/>
          </a:prstGeom>
          <a:solidFill>
            <a:srgbClr val="08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D40F7-BA87-4936-A294-1834E0774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1145223"/>
            <a:ext cx="10515600" cy="2192338"/>
          </a:xfrm>
        </p:spPr>
        <p:txBody>
          <a:bodyPr anchor="ctr" anchorCtr="0">
            <a:normAutofit/>
          </a:bodyPr>
          <a:lstStyle>
            <a:lvl1pPr algn="ctr">
              <a:defRPr sz="52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720E4-16DE-46CC-BE7C-D73ACB787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3830638"/>
            <a:ext cx="10515600" cy="1655762"/>
          </a:xfrm>
        </p:spPr>
        <p:txBody>
          <a:bodyPr anchor="ctr" anchorCtr="0"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EAE9B4-3268-4E96-9719-D7A0BA883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434340"/>
            <a:ext cx="3476625" cy="70836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06F081D-87EF-466E-8F83-201DA95B0252}"/>
              </a:ext>
            </a:extLst>
          </p:cNvPr>
          <p:cNvSpPr txBox="1">
            <a:spLocks/>
          </p:cNvSpPr>
          <p:nvPr userDrawn="1"/>
        </p:nvSpPr>
        <p:spPr>
          <a:xfrm>
            <a:off x="838200" y="1168319"/>
            <a:ext cx="10515600" cy="2192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A071909-B1B6-46F1-8C19-1005CD553331}"/>
              </a:ext>
            </a:extLst>
          </p:cNvPr>
          <p:cNvSpPr txBox="1">
            <a:spLocks/>
          </p:cNvSpPr>
          <p:nvPr userDrawn="1"/>
        </p:nvSpPr>
        <p:spPr>
          <a:xfrm>
            <a:off x="4496784" y="6425062"/>
            <a:ext cx="4114800" cy="299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Lucida Sans" panose="020B0602030504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2019 Picotest.com. All Rights Reserved.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1D5F4E-F1FE-4723-9943-C15A0F355CD9}"/>
              </a:ext>
            </a:extLst>
          </p:cNvPr>
          <p:cNvSpPr txBox="1">
            <a:spLocks/>
          </p:cNvSpPr>
          <p:nvPr userDrawn="1"/>
        </p:nvSpPr>
        <p:spPr>
          <a:xfrm>
            <a:off x="10944015" y="6406305"/>
            <a:ext cx="1141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Lucida Sans" panose="020B0602030504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E2D4F-DE69-3C40-A2AA-16A2430611C0}" type="datetime1">
              <a:rPr lang="en-US" smtClean="0"/>
              <a:pPr/>
              <a:t>2/18/19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BF10F2-C71C-4D17-82E6-1FB3D7CD4C5D}"/>
              </a:ext>
            </a:extLst>
          </p:cNvPr>
          <p:cNvSpPr txBox="1">
            <a:spLocks/>
          </p:cNvSpPr>
          <p:nvPr userDrawn="1"/>
        </p:nvSpPr>
        <p:spPr>
          <a:xfrm>
            <a:off x="-106017" y="6432809"/>
            <a:ext cx="701718" cy="299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Lucida Sans" panose="020B0602030504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BD1870-48C8-417A-BE10-36C3D7A2E7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7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0267C9-57B1-45D2-9304-DD41EF65BC66}"/>
              </a:ext>
            </a:extLst>
          </p:cNvPr>
          <p:cNvSpPr/>
          <p:nvPr userDrawn="1"/>
        </p:nvSpPr>
        <p:spPr>
          <a:xfrm>
            <a:off x="0" y="6738465"/>
            <a:ext cx="12192000" cy="146039"/>
          </a:xfrm>
          <a:prstGeom prst="rect">
            <a:avLst/>
          </a:prstGeom>
          <a:solidFill>
            <a:srgbClr val="08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F40DD-4D80-4F95-A6F6-3CA07938457E}"/>
              </a:ext>
            </a:extLst>
          </p:cNvPr>
          <p:cNvSpPr/>
          <p:nvPr userDrawn="1"/>
        </p:nvSpPr>
        <p:spPr>
          <a:xfrm>
            <a:off x="0" y="6433020"/>
            <a:ext cx="12192000" cy="305446"/>
          </a:xfrm>
          <a:prstGeom prst="rect">
            <a:avLst/>
          </a:prstGeom>
          <a:solidFill>
            <a:srgbClr val="C9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EC638-A8DC-4657-B37A-4089E7AEA18D}"/>
              </a:ext>
            </a:extLst>
          </p:cNvPr>
          <p:cNvSpPr/>
          <p:nvPr userDrawn="1"/>
        </p:nvSpPr>
        <p:spPr>
          <a:xfrm>
            <a:off x="0" y="0"/>
            <a:ext cx="12192000" cy="378464"/>
          </a:xfrm>
          <a:prstGeom prst="rect">
            <a:avLst/>
          </a:prstGeom>
          <a:solidFill>
            <a:srgbClr val="08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628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82633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0" kern="1200">
          <a:solidFill>
            <a:srgbClr val="082633"/>
          </a:solidFill>
          <a:latin typeface="Lucida Sans" panose="020B060203050402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0"/>
        </a:spcAft>
        <a:buClr>
          <a:srgbClr val="C9212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Lucida Sans" panose="020B060203050402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0"/>
        </a:spcAft>
        <a:buClr>
          <a:srgbClr val="082633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Lucida Sans" panose="020B060203050402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0"/>
        </a:spcAft>
        <a:buClr>
          <a:srgbClr val="C9212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Lucida Sans" panose="020B060203050402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0"/>
        </a:spcAft>
        <a:buClr>
          <a:srgbClr val="0826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cotest.com/blo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evemouldey.wordpress.com/2014/07/14/why-does-education-have-so-many-chicken-and-egg-argumen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86DC-B30B-4CA7-9442-DA452F4FB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Closely Connected: Power Integrity and Signal 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0711E-913E-42DE-AC63-478D0B6EE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3503091"/>
            <a:ext cx="10515600" cy="1655762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Steven M. Sandler - Picotest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5850F-7093-46A0-BD59-6F71367605A3}"/>
              </a:ext>
            </a:extLst>
          </p:cNvPr>
          <p:cNvSpPr/>
          <p:nvPr/>
        </p:nvSpPr>
        <p:spPr>
          <a:xfrm>
            <a:off x="3411325" y="5056147"/>
            <a:ext cx="5230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Rohde &amp; Schwarz Electronic Design and Test Day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Munich Germany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Feb 21, 2019</a:t>
            </a:r>
          </a:p>
        </p:txBody>
      </p:sp>
    </p:spTree>
    <p:extLst>
      <p:ext uri="{BB962C8B-B14F-4D97-AF65-F5344CB8AC3E}">
        <p14:creationId xmlns:p14="http://schemas.microsoft.com/office/powerpoint/2010/main" val="117990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EC98-5347-4F7A-A5AE-CBB790CBE4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Noise Induced by a Single Logic Gate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C4BA-1F83-4304-89C9-7F7377D5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18" y="1443053"/>
            <a:ext cx="6587863" cy="4940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5DC59-277A-4493-A52B-5C6618FE9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" y="1690688"/>
            <a:ext cx="3390071" cy="2522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5B71F-20BF-4AA3-BDD7-ADD789A6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027" y="4571171"/>
            <a:ext cx="2338161" cy="16832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5A18C7-C7D4-46F6-AC7D-ED0B8E17DE4D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85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790134F-2B53-4D7A-AC2C-E3EE7F3F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77" y="1179539"/>
            <a:ext cx="6933946" cy="52004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C9008B-AF81-4DE8-A3CA-BCD6F4C15D8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814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82633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Rogue Waves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A2CE68-1EF0-4897-88F3-BDD2A7B44F57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6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9D377-E889-4612-A05F-CCCEBDEC0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2" y="1352923"/>
            <a:ext cx="6573075" cy="49298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E3AE70-4073-40C5-8D86-1C2EF19C8D98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814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82633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Rogue Waves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786DD8-25F0-4C7B-A7C9-AAD0DB19E421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F813F-00E1-4830-B6EA-7F231D91B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2192000" cy="7532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 the Top?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6BF0D7-394F-4A7D-A4BA-3835FF3C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85" y="1445280"/>
            <a:ext cx="4747125" cy="4870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50DE0-14C2-4005-AF8B-287B936F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53" y="1457312"/>
            <a:ext cx="4174128" cy="48581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A13290-BE11-4BE6-8727-63759F41E4CA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F813F-00E1-4830-B6EA-7F231D91B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9264"/>
            <a:ext cx="12192000" cy="7513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Impedance is the Common Denominator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6331" y="1392072"/>
            <a:ext cx="11181687" cy="4882312"/>
            <a:chOff x="473501" y="1561480"/>
            <a:chExt cx="11353440" cy="4985859"/>
          </a:xfrm>
        </p:grpSpPr>
        <p:grpSp>
          <p:nvGrpSpPr>
            <p:cNvPr id="3" name="Group 2"/>
            <p:cNvGrpSpPr/>
            <p:nvPr/>
          </p:nvGrpSpPr>
          <p:grpSpPr>
            <a:xfrm>
              <a:off x="473501" y="1561480"/>
              <a:ext cx="11353440" cy="4985859"/>
              <a:chOff x="183467" y="1347022"/>
              <a:chExt cx="11825066" cy="533115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66C953-7175-4C8D-9325-EBBE9CEE8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91335" y="2807393"/>
                <a:ext cx="6117198" cy="3870788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B1551FB-2EF4-4323-B340-4077017F2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9559" y="1347022"/>
                <a:ext cx="3361079" cy="2265821"/>
              </a:xfrm>
              <a:prstGeom prst="rect">
                <a:avLst/>
              </a:prstGeom>
            </p:spPr>
          </p:pic>
          <p:pic>
            <p:nvPicPr>
              <p:cNvPr id="8" name="Picture 7" descr="A screenshot of a computer&#10;&#10;Description generated with high confidence">
                <a:extLst>
                  <a:ext uri="{FF2B5EF4-FFF2-40B4-BE49-F238E27FC236}">
                    <a16:creationId xmlns:a16="http://schemas.microsoft.com/office/drawing/2014/main" id="{1C445984-F4CC-4361-8CFE-EC309052B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67" y="2807393"/>
                <a:ext cx="4350167" cy="3262626"/>
              </a:xfrm>
              <a:prstGeom prst="rect">
                <a:avLst/>
              </a:prstGeom>
              <a:effectLst>
                <a:outerShdw blurRad="190500" dist="76200" dir="2700000" algn="tl" rotWithShape="0">
                  <a:prstClr val="black">
                    <a:alpha val="65000"/>
                  </a:prstClr>
                </a:outerShdw>
              </a:effec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D22EAA3-59C9-4685-8AD8-C26E14EBBEE6}"/>
                  </a:ext>
                </a:extLst>
              </p:cNvPr>
              <p:cNvSpPr/>
              <p:nvPr/>
            </p:nvSpPr>
            <p:spPr>
              <a:xfrm>
                <a:off x="2782318" y="5276044"/>
                <a:ext cx="304800" cy="587626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ABA6870-FC1B-4383-91D1-7105577A91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3399" y="3082103"/>
                <a:ext cx="8427686" cy="2397432"/>
              </a:xfrm>
              <a:prstGeom prst="straightConnector1">
                <a:avLst/>
              </a:prstGeom>
              <a:ln w="28575">
                <a:solidFill>
                  <a:srgbClr val="C9212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6430A-BF77-4CE6-8B11-14709A9DACC2}"/>
                </a:ext>
              </a:extLst>
            </p:cNvPr>
            <p:cNvSpPr txBox="1"/>
            <p:nvPr/>
          </p:nvSpPr>
          <p:spPr>
            <a:xfrm>
              <a:off x="7374104" y="4742787"/>
              <a:ext cx="1459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92127"/>
                  </a:solidFill>
                </a:rPr>
                <a:t>Stability issue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1C6A17-67D0-4FF0-BCF9-D1842CA4973B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 rot="21414945">
            <a:off x="4014649" y="1676054"/>
            <a:ext cx="3407294" cy="3483949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1441616">
            <a:off x="5594555" y="1734784"/>
            <a:ext cx="260896" cy="25930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1753B-C479-454D-B191-4BF04DA96C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403351"/>
            <a:ext cx="12192000" cy="827456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Thank You for Attending This Presentation!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5F3E-60B3-4E54-AAFD-FBC56CEABE33}"/>
              </a:ext>
            </a:extLst>
          </p:cNvPr>
          <p:cNvSpPr txBox="1"/>
          <p:nvPr/>
        </p:nvSpPr>
        <p:spPr>
          <a:xfrm>
            <a:off x="479921" y="5244176"/>
            <a:ext cx="10217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References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Designing Power For Sensitive Circuits, EDICON 2017 Best Paper and Signal Integrity Journal, Steve Sandler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 Integrity for 32 Gb/s SERDES Transceivers,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DesignCon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2018, Steve Sandler, Heidi Barnes, Jack Carrel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B6065-C615-400E-9979-87D839AF971B}"/>
              </a:ext>
            </a:extLst>
          </p:cNvPr>
          <p:cNvSpPr txBox="1"/>
          <p:nvPr/>
        </p:nvSpPr>
        <p:spPr>
          <a:xfrm>
            <a:off x="4458448" y="2498069"/>
            <a:ext cx="296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Learn more at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www.picotest.com/blog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Connect with me on 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Email me at steve@picotest.com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6314B0-E0E3-474D-9E76-410EFF28AAD1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7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88D9FF64-EF3B-4C9E-9DB7-94CE9DE2A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11360" y="698643"/>
            <a:ext cx="7588056" cy="4717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718A0-37A3-47D2-A1D8-57F04DB82ACD}"/>
              </a:ext>
            </a:extLst>
          </p:cNvPr>
          <p:cNvSpPr txBox="1"/>
          <p:nvPr/>
        </p:nvSpPr>
        <p:spPr>
          <a:xfrm>
            <a:off x="4145495" y="5781745"/>
            <a:ext cx="499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This Photo by Unknown Author is licensed under CC BY-NC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FBA06-0210-4878-BEDE-5F76CDC0B458}"/>
              </a:ext>
            </a:extLst>
          </p:cNvPr>
          <p:cNvSpPr txBox="1"/>
          <p:nvPr/>
        </p:nvSpPr>
        <p:spPr>
          <a:xfrm>
            <a:off x="713805" y="2594003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MV Boli" panose="02000500030200090000" pitchFamily="2" charset="0"/>
                <a:cs typeface="MV Boli" panose="02000500030200090000" pitchFamily="2" charset="0"/>
              </a:rPr>
              <a:t>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05595-3478-40C9-8186-6FE451D78684}"/>
              </a:ext>
            </a:extLst>
          </p:cNvPr>
          <p:cNvSpPr txBox="1"/>
          <p:nvPr/>
        </p:nvSpPr>
        <p:spPr>
          <a:xfrm>
            <a:off x="10240272" y="2594002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MV Boli" panose="02000500030200090000" pitchFamily="2" charset="0"/>
                <a:cs typeface="MV Boli" panose="02000500030200090000" pitchFamily="2" charset="0"/>
              </a:rPr>
              <a:t>PI</a:t>
            </a:r>
          </a:p>
        </p:txBody>
      </p:sp>
    </p:spTree>
    <p:extLst>
      <p:ext uri="{BB962C8B-B14F-4D97-AF65-F5344CB8AC3E}">
        <p14:creationId xmlns:p14="http://schemas.microsoft.com/office/powerpoint/2010/main" val="143618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23320" y="2530681"/>
            <a:ext cx="6905744" cy="2308324"/>
            <a:chOff x="2277660" y="2489738"/>
            <a:chExt cx="6905744" cy="23083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F79096-D0D7-43E3-ABC8-4B1ACD235AE4}"/>
                </a:ext>
              </a:extLst>
            </p:cNvPr>
            <p:cNvSpPr txBox="1"/>
            <p:nvPr/>
          </p:nvSpPr>
          <p:spPr>
            <a:xfrm>
              <a:off x="2277660" y="2489738"/>
              <a:ext cx="193995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0" dirty="0">
                  <a:latin typeface="MV Boli" panose="02000500030200090000" pitchFamily="2" charset="0"/>
                  <a:cs typeface="MV Boli" panose="02000500030200090000" pitchFamily="2" charset="0"/>
                </a:rPr>
                <a:t>PI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3C3348C4-85C7-4B82-80FC-F3B05C631AF6}"/>
                </a:ext>
              </a:extLst>
            </p:cNvPr>
            <p:cNvSpPr/>
            <p:nvPr/>
          </p:nvSpPr>
          <p:spPr>
            <a:xfrm>
              <a:off x="4790688" y="3057099"/>
              <a:ext cx="2537721" cy="80277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2123CE-DF1A-4515-9988-9C44CE295748}"/>
                </a:ext>
              </a:extLst>
            </p:cNvPr>
            <p:cNvSpPr txBox="1"/>
            <p:nvPr/>
          </p:nvSpPr>
          <p:spPr>
            <a:xfrm>
              <a:off x="7328409" y="2489738"/>
              <a:ext cx="185499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0" dirty="0">
                  <a:latin typeface="MV Boli" panose="02000500030200090000" pitchFamily="2" charset="0"/>
                  <a:cs typeface="MV Boli" panose="02000500030200090000" pitchFamily="2" charset="0"/>
                </a:rPr>
                <a:t>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0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F813F-00E1-4830-B6EA-7F231D91B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0850"/>
            <a:ext cx="12192000" cy="874713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Power Supply Induced Jitter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206E0-4DA8-4982-9A14-F84AA24CBA3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r="7459" b="2901"/>
          <a:stretch/>
        </p:blipFill>
        <p:spPr bwMode="auto">
          <a:xfrm>
            <a:off x="1869842" y="1325563"/>
            <a:ext cx="8998226" cy="4887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D33FD-8120-4AC8-BB3B-7DA4CB11FDA5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32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90800" y="1196401"/>
            <a:ext cx="7010400" cy="4992254"/>
            <a:chOff x="2819400" y="1752600"/>
            <a:chExt cx="7010400" cy="4992254"/>
          </a:xfrm>
        </p:grpSpPr>
        <p:pic>
          <p:nvPicPr>
            <p:cNvPr id="5" name="Picture 4" descr="A screenshot of a computer&#10;&#10;Description generated with very high confidence">
              <a:extLst>
                <a:ext uri="{FF2B5EF4-FFF2-40B4-BE49-F238E27FC236}">
                  <a16:creationId xmlns:a16="http://schemas.microsoft.com/office/drawing/2014/main" id="{66B8CA52-15CE-44B4-A6F7-54287E7F1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643" r="11496" b="3959"/>
            <a:stretch/>
          </p:blipFill>
          <p:spPr>
            <a:xfrm>
              <a:off x="2819400" y="1752600"/>
              <a:ext cx="7010400" cy="4992254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05562-1D51-4C4A-9934-8E00A14EE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9400" y="5099557"/>
              <a:ext cx="2057400" cy="1569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9F016-B4A5-44F2-BB5E-580E671E3553}"/>
                </a:ext>
              </a:extLst>
            </p:cNvPr>
            <p:cNvSpPr txBox="1"/>
            <p:nvPr/>
          </p:nvSpPr>
          <p:spPr>
            <a:xfrm>
              <a:off x="3352800" y="5922240"/>
              <a:ext cx="1365913" cy="369332"/>
            </a:xfrm>
            <a:prstGeom prst="rect">
              <a:avLst/>
            </a:prstGeom>
            <a:noFill/>
            <a:ln w="19050">
              <a:solidFill>
                <a:srgbClr val="F064F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064FD"/>
                  </a:solidFill>
                </a:rPr>
                <a:t>1kHz RBW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FA1F6A-5F71-4F2A-8CA3-6E149CE0D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0688"/>
            <a:ext cx="12192000" cy="6994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Unexpected Noise – 2.8MHz POL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38FB33-5BF0-4B79-9A7B-3FD63A54FB32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2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F813F-00E1-4830-B6EA-7F231D91B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12192000" cy="759239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Jitter Induced Jitter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A01AEA7-2877-4E2A-9AED-750B4C858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765" y="1167227"/>
            <a:ext cx="18525145" cy="7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8">
            <a:extLst>
              <a:ext uri="{FF2B5EF4-FFF2-40B4-BE49-F238E27FC236}">
                <a16:creationId xmlns:a16="http://schemas.microsoft.com/office/drawing/2014/main" id="{B45F6F65-84CD-4825-B2C2-7DF81BD6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r="12482" b="4427"/>
          <a:stretch>
            <a:fillRect/>
          </a:stretch>
        </p:blipFill>
        <p:spPr bwMode="auto">
          <a:xfrm>
            <a:off x="2867328" y="1071421"/>
            <a:ext cx="7245133" cy="51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70FF19-B12F-4179-B898-4C5BC8013703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4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810-3274-41BA-8E04-D7550C7790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04825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Power Supply Noise Pollutes ADC and DAC Voltage References</a:t>
            </a: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815D7793-31E7-4530-9DFC-0757FB812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41" y="2013510"/>
            <a:ext cx="5034798" cy="336308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1634A69-3A8C-4D8C-A7F8-119C0080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0" y="2384452"/>
            <a:ext cx="5895067" cy="274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0739A8-BBBC-477B-BD51-A165554BD86C}"/>
              </a:ext>
            </a:extLst>
          </p:cNvPr>
          <p:cNvCxnSpPr>
            <a:cxnSpLocks/>
          </p:cNvCxnSpPr>
          <p:nvPr/>
        </p:nvCxnSpPr>
        <p:spPr>
          <a:xfrm>
            <a:off x="120598" y="1692203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C7A4338-DEC3-4C45-829E-0083F9A9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51" y="1079694"/>
            <a:ext cx="5822146" cy="5138485"/>
          </a:xfrm>
          <a:prstGeom prst="rect">
            <a:avLst/>
          </a:prstGeom>
        </p:spPr>
      </p:pic>
      <p:sp>
        <p:nvSpPr>
          <p:cNvPr id="32" name="Title 3">
            <a:extLst>
              <a:ext uri="{FF2B5EF4-FFF2-40B4-BE49-F238E27FC236}">
                <a16:creationId xmlns:a16="http://schemas.microsoft.com/office/drawing/2014/main" id="{1E670077-9513-4179-879A-8E5D5162DC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0430"/>
            <a:ext cx="12192000" cy="6627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Bit Over the Top?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4A22F0-1227-4C5C-B36D-358513FDA812}"/>
              </a:ext>
            </a:extLst>
          </p:cNvPr>
          <p:cNvCxnSpPr>
            <a:cxnSpLocks/>
          </p:cNvCxnSpPr>
          <p:nvPr/>
        </p:nvCxnSpPr>
        <p:spPr>
          <a:xfrm>
            <a:off x="148734" y="1073224"/>
            <a:ext cx="1971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4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5207" y="2121248"/>
            <a:ext cx="6905744" cy="2308324"/>
            <a:chOff x="2605207" y="2121248"/>
            <a:chExt cx="6905744" cy="23083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79096-D0D7-43E3-ABC8-4B1ACD235AE4}"/>
                </a:ext>
              </a:extLst>
            </p:cNvPr>
            <p:cNvSpPr txBox="1"/>
            <p:nvPr/>
          </p:nvSpPr>
          <p:spPr>
            <a:xfrm>
              <a:off x="2605207" y="2121248"/>
              <a:ext cx="193995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0" dirty="0">
                  <a:latin typeface="MV Boli" panose="02000500030200090000" pitchFamily="2" charset="0"/>
                  <a:cs typeface="MV Boli" panose="02000500030200090000" pitchFamily="2" charset="0"/>
                </a:rPr>
                <a:t>PI</a:t>
              </a:r>
            </a:p>
          </p:txBody>
        </p:sp>
        <p:sp>
          <p:nvSpPr>
            <p:cNvPr id="10" name="Arrow: Right 3">
              <a:extLst>
                <a:ext uri="{FF2B5EF4-FFF2-40B4-BE49-F238E27FC236}">
                  <a16:creationId xmlns:a16="http://schemas.microsoft.com/office/drawing/2014/main" id="{3C3348C4-85C7-4B82-80FC-F3B05C631AF6}"/>
                </a:ext>
              </a:extLst>
            </p:cNvPr>
            <p:cNvSpPr/>
            <p:nvPr/>
          </p:nvSpPr>
          <p:spPr>
            <a:xfrm rot="10800000">
              <a:off x="5118235" y="2729553"/>
              <a:ext cx="2537721" cy="80277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2123CE-DF1A-4515-9988-9C44CE295748}"/>
                </a:ext>
              </a:extLst>
            </p:cNvPr>
            <p:cNvSpPr txBox="1"/>
            <p:nvPr/>
          </p:nvSpPr>
          <p:spPr>
            <a:xfrm>
              <a:off x="7655956" y="2121248"/>
              <a:ext cx="185499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0" dirty="0">
                  <a:latin typeface="MV Boli" panose="02000500030200090000" pitchFamily="2" charset="0"/>
                  <a:cs typeface="MV Boli" panose="02000500030200090000" pitchFamily="2" charset="0"/>
                </a:rPr>
                <a:t>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6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icotest-Workshop-2017-Small-R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cotest-Workshop-2017-Small-Red" id="{4BFF1555-777C-4C46-9B6A-783A41BC8DCA}" vid="{7FA0AA28-E2FD-40A5-B103-15C28D8A80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221</Words>
  <Application>Microsoft Office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Helvetica</vt:lpstr>
      <vt:lpstr>Lucida Sans</vt:lpstr>
      <vt:lpstr>MV Boli</vt:lpstr>
      <vt:lpstr>Wingdings</vt:lpstr>
      <vt:lpstr>1_Picotest-Workshop-2017-Small-Red</vt:lpstr>
      <vt:lpstr>Closely Connected: Power Integrity and Signal Integrity</vt:lpstr>
      <vt:lpstr>PowerPoint Presentation</vt:lpstr>
      <vt:lpstr>PowerPoint Presentation</vt:lpstr>
      <vt:lpstr>Power Supply Induced Jitter</vt:lpstr>
      <vt:lpstr>Unexpected Noise – 2.8MHz POL</vt:lpstr>
      <vt:lpstr>Jitter Induced Jitter</vt:lpstr>
      <vt:lpstr>Power Supply Noise Pollutes ADC and DAC Voltage References</vt:lpstr>
      <vt:lpstr>A Bit Over the Top?</vt:lpstr>
      <vt:lpstr>PowerPoint Presentation</vt:lpstr>
      <vt:lpstr>Noise Induced by a Single Logic Gate</vt:lpstr>
      <vt:lpstr>PowerPoint Presentation</vt:lpstr>
      <vt:lpstr>PowerPoint Presentation</vt:lpstr>
      <vt:lpstr>Over the Top?</vt:lpstr>
      <vt:lpstr>Impedance is the Common Denominator</vt:lpstr>
      <vt:lpstr>Thank You for Attending This Presentation!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Closely Connected: Power Integrity and Signal Integrity</dc:title>
  <dc:creator>Steve Sandler</dc:creator>
  <cp:lastModifiedBy>Charles Hymowitz</cp:lastModifiedBy>
  <cp:revision>39</cp:revision>
  <dcterms:created xsi:type="dcterms:W3CDTF">2019-02-13T17:27:34Z</dcterms:created>
  <dcterms:modified xsi:type="dcterms:W3CDTF">2019-02-18T16:14:11Z</dcterms:modified>
</cp:coreProperties>
</file>