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8" r:id="rId2"/>
    <p:sldId id="278" r:id="rId3"/>
    <p:sldId id="259" r:id="rId4"/>
    <p:sldId id="260" r:id="rId5"/>
    <p:sldId id="263" r:id="rId6"/>
    <p:sldId id="262" r:id="rId7"/>
    <p:sldId id="266" r:id="rId8"/>
    <p:sldId id="282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83" r:id="rId19"/>
    <p:sldId id="275" r:id="rId20"/>
    <p:sldId id="276" r:id="rId21"/>
    <p:sldId id="277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6E72B"/>
    <a:srgbClr val="F064FD"/>
    <a:srgbClr val="2121F6"/>
    <a:srgbClr val="4E5DE6"/>
    <a:srgbClr val="1212FF"/>
    <a:srgbClr val="0204F8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49" autoAdjust="0"/>
  </p:normalViewPr>
  <p:slideViewPr>
    <p:cSldViewPr snapToObjects="1">
      <p:cViewPr varScale="1">
        <p:scale>
          <a:sx n="95" d="100"/>
          <a:sy n="95" d="100"/>
        </p:scale>
        <p:origin x="864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2F790-40A4-44AB-B0B2-FED72BF083AC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549D-307B-41FD-9137-6185D5B9B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5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When a noise signal is presented to a non-linear circuit, individual frequencies are multiplied, resulting in mixing products.  For example, the simple circuit shown in Figure 1 contains a 100 MHz signal with DC offset to bias a silicon diode.  A second, 500kHz, signal is also applied to the diode.  The diode is a nonlinear element with the voltage being related to the log of the diode current. </a:t>
            </a:r>
            <a:endParaRPr kumimoji="0" lang="en-US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9549D-307B-41FD-9137-6185D5B9BB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T-BA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032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0374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7F9E-8234-F447-BDD9-4CDE5BD7AF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EDICON logo2017-left V4 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3225" y="0"/>
            <a:ext cx="3316716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7F9E-8234-F447-BDD9-4CDE5BD7A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5650"/>
            <a:ext cx="8229600" cy="9676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40134"/>
            <a:ext cx="8229600" cy="42860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7F9E-8234-F447-BDD9-4CDE5BD7A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61195"/>
            <a:ext cx="8229600" cy="9676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40386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7F9E-8234-F447-BDD9-4CDE5BD7A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37395"/>
            <a:ext cx="8229600" cy="96760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752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9825" y="2373312"/>
            <a:ext cx="40417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7F9E-8234-F447-BDD9-4CDE5BD7A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8229600" cy="9676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7F9E-8234-F447-BDD9-4CDE5BD7A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7F9E-8234-F447-BDD9-4CDE5BD7A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736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7F9E-8234-F447-BDD9-4CDE5BD7A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19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7F9E-8234-F447-BDD9-4CDE5BD7A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1195"/>
            <a:ext cx="8229600" cy="9676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7F9E-8234-F447-BDD9-4CDE5BD7A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967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09800"/>
            <a:ext cx="8229600" cy="4027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37F9E-8234-F447-BDD9-4CDE5BD7AF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VERT-BAR.jp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403225" cy="6858000"/>
          </a:xfrm>
          <a:prstGeom prst="rect">
            <a:avLst/>
          </a:prstGeom>
        </p:spPr>
      </p:pic>
      <p:pic>
        <p:nvPicPr>
          <p:cNvPr id="9" name="Picture 8" descr="EDICON logo2017-left V4 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03225" y="0"/>
            <a:ext cx="3316716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Designing Power For Sensitive Circuits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Steve Sandler, Picotest </a:t>
            </a:r>
          </a:p>
          <a:p>
            <a:r>
              <a:rPr lang="en-US" dirty="0"/>
              <a:t>steve@picotest.com </a:t>
            </a:r>
          </a:p>
          <a:p>
            <a:r>
              <a:rPr lang="en-US" dirty="0"/>
              <a:t>+1-480-375-0075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B97D-5ACB-40EC-9DEA-9DBC0AF10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the Damage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D1AF9-E239-4996-BE1A-C4F7AF380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r="8333" b="2593"/>
          <a:stretch/>
        </p:blipFill>
        <p:spPr>
          <a:xfrm>
            <a:off x="914400" y="1787332"/>
            <a:ext cx="76962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47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DE7EC-0E1C-41B0-912B-027759748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Simplest Noise Filter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A48F16-0D15-4B36-84E7-AF9E92F8E87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5"/>
          <a:stretch/>
        </p:blipFill>
        <p:spPr bwMode="auto">
          <a:xfrm>
            <a:off x="4419600" y="1905000"/>
            <a:ext cx="4494245" cy="20713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3F901F-C87A-42BB-9E0B-97DADA2BD077}"/>
                  </a:ext>
                </a:extLst>
              </p:cNvPr>
              <p:cNvSpPr/>
              <p:nvPr/>
            </p:nvSpPr>
            <p:spPr>
              <a:xfrm>
                <a:off x="762000" y="3905549"/>
                <a:ext cx="3495059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𝑚𝑉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𝐼𝑑𝑐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𝑚𝑉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𝑚𝐴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=2.6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3F901F-C87A-42BB-9E0B-97DADA2BD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905549"/>
                <a:ext cx="3495059" cy="6127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126F0FE-B527-40B5-BD83-B7421217544D}"/>
                  </a:ext>
                </a:extLst>
              </p:cNvPr>
              <p:cNvSpPr/>
              <p:nvPr/>
            </p:nvSpPr>
            <p:spPr>
              <a:xfrm>
                <a:off x="609600" y="4879932"/>
                <a:ext cx="6400800" cy="736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𝑑𝐵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0.159∙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0.2303∙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𝑑𝐵</m:t>
                                  </m:r>
                                </m:sup>
                              </m:sSup>
                            </m:e>
                          </m:ra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−0.115∙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𝑑𝐵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0.2303∙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𝑑𝐵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126F0FE-B527-40B5-BD83-B742121754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879932"/>
                <a:ext cx="6400800" cy="7366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A2E6BCF-0FAC-4760-ABD2-B653D888A15A}"/>
                  </a:ext>
                </a:extLst>
              </p:cNvPr>
              <p:cNvSpPr/>
              <p:nvPr/>
            </p:nvSpPr>
            <p:spPr>
              <a:xfrm>
                <a:off x="766665" y="5852957"/>
                <a:ext cx="300729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𝐸𝑆𝑅𝑚𝑎𝑥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0.707∙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0.115∙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𝑑𝐵𝑚𝑎𝑥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A2E6BCF-0FAC-4760-ABD2-B653D888A1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65" y="5852957"/>
                <a:ext cx="3007298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3A6A878-B0CB-410D-BFBE-D3A7D83ADF67}"/>
              </a:ext>
            </a:extLst>
          </p:cNvPr>
          <p:cNvSpPr txBox="1"/>
          <p:nvPr/>
        </p:nvSpPr>
        <p:spPr>
          <a:xfrm>
            <a:off x="777551" y="2194553"/>
            <a:ext cx="334813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Regulation and noise are not the same thing and counterintuitively they oppose each other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BCA286-E37D-475F-BF3D-5ED7A6CF675B}"/>
              </a:ext>
            </a:extLst>
          </p:cNvPr>
          <p:cNvSpPr txBox="1"/>
          <p:nvPr/>
        </p:nvSpPr>
        <p:spPr>
          <a:xfrm>
            <a:off x="748410" y="3355424"/>
            <a:ext cx="354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much voltage can you give up?</a:t>
            </a:r>
          </a:p>
        </p:txBody>
      </p:sp>
    </p:spTree>
    <p:extLst>
      <p:ext uri="{BB962C8B-B14F-4D97-AF65-F5344CB8AC3E}">
        <p14:creationId xmlns:p14="http://schemas.microsoft.com/office/powerpoint/2010/main" val="2772564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min\Dropbox\EDICON2017\filter.png">
            <a:extLst>
              <a:ext uri="{FF2B5EF4-FFF2-40B4-BE49-F238E27FC236}">
                <a16:creationId xmlns:a16="http://schemas.microsoft.com/office/drawing/2014/main" id="{3F185956-8F32-4754-9286-4DA853411A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490"/>
          <a:stretch/>
        </p:blipFill>
        <p:spPr bwMode="auto">
          <a:xfrm>
            <a:off x="1143000" y="1924108"/>
            <a:ext cx="7100018" cy="4827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79092B-F793-4EEA-9B3D-A08D426CC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the Capacitor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702773-8483-4610-8F15-21F1D2E462D3}"/>
              </a:ext>
            </a:extLst>
          </p:cNvPr>
          <p:cNvSpPr/>
          <p:nvPr/>
        </p:nvSpPr>
        <p:spPr>
          <a:xfrm>
            <a:off x="3733800" y="4465823"/>
            <a:ext cx="609600" cy="2514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05E59-69F5-449D-95BE-7499F6A9C9F0}"/>
              </a:ext>
            </a:extLst>
          </p:cNvPr>
          <p:cNvSpPr txBox="1"/>
          <p:nvPr/>
        </p:nvSpPr>
        <p:spPr>
          <a:xfrm>
            <a:off x="4074367" y="1905000"/>
            <a:ext cx="22354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204F8"/>
                </a:solidFill>
              </a:rPr>
              <a:t>Required attenuation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B5A7C9-DBF3-4310-B722-636EAF98A76C}"/>
              </a:ext>
            </a:extLst>
          </p:cNvPr>
          <p:cNvCxnSpPr>
            <a:cxnSpLocks/>
          </p:cNvCxnSpPr>
          <p:nvPr/>
        </p:nvCxnSpPr>
        <p:spPr>
          <a:xfrm flipH="1">
            <a:off x="3810001" y="2312975"/>
            <a:ext cx="1257299" cy="170638"/>
          </a:xfrm>
          <a:prstGeom prst="straightConnector1">
            <a:avLst/>
          </a:prstGeom>
          <a:ln>
            <a:solidFill>
              <a:srgbClr val="0204F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2F9F79-D104-4265-87CC-716A15B6BFEC}"/>
              </a:ext>
            </a:extLst>
          </p:cNvPr>
          <p:cNvCxnSpPr>
            <a:cxnSpLocks/>
          </p:cNvCxnSpPr>
          <p:nvPr/>
        </p:nvCxnSpPr>
        <p:spPr>
          <a:xfrm flipH="1">
            <a:off x="4184292" y="2312975"/>
            <a:ext cx="883008" cy="388835"/>
          </a:xfrm>
          <a:prstGeom prst="straightConnector1">
            <a:avLst/>
          </a:prstGeom>
          <a:ln>
            <a:solidFill>
              <a:srgbClr val="0204F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169F8AB-8512-433D-89EB-5415EECC5FAF}"/>
              </a:ext>
            </a:extLst>
          </p:cNvPr>
          <p:cNvCxnSpPr>
            <a:cxnSpLocks/>
          </p:cNvCxnSpPr>
          <p:nvPr/>
        </p:nvCxnSpPr>
        <p:spPr>
          <a:xfrm flipH="1">
            <a:off x="4495800" y="2312975"/>
            <a:ext cx="571500" cy="1042893"/>
          </a:xfrm>
          <a:prstGeom prst="straightConnector1">
            <a:avLst/>
          </a:prstGeom>
          <a:ln>
            <a:solidFill>
              <a:srgbClr val="0204F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6144493-7378-4B4C-B0BA-8AC2FC4BE267}"/>
              </a:ext>
            </a:extLst>
          </p:cNvPr>
          <p:cNvCxnSpPr>
            <a:cxnSpLocks/>
          </p:cNvCxnSpPr>
          <p:nvPr/>
        </p:nvCxnSpPr>
        <p:spPr>
          <a:xfrm flipH="1">
            <a:off x="5061080" y="2312975"/>
            <a:ext cx="6220" cy="1223331"/>
          </a:xfrm>
          <a:prstGeom prst="straightConnector1">
            <a:avLst/>
          </a:prstGeom>
          <a:ln>
            <a:solidFill>
              <a:srgbClr val="0204F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B455C8B-22DD-4EDC-9517-47544A92ADB4}"/>
              </a:ext>
            </a:extLst>
          </p:cNvPr>
          <p:cNvCxnSpPr>
            <a:cxnSpLocks/>
          </p:cNvCxnSpPr>
          <p:nvPr/>
        </p:nvCxnSpPr>
        <p:spPr>
          <a:xfrm>
            <a:off x="5061080" y="2312975"/>
            <a:ext cx="571500" cy="529103"/>
          </a:xfrm>
          <a:prstGeom prst="straightConnector1">
            <a:avLst/>
          </a:prstGeom>
          <a:ln>
            <a:solidFill>
              <a:srgbClr val="0204F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A26A492-5E8E-4937-9CA3-1092B954F38C}"/>
              </a:ext>
            </a:extLst>
          </p:cNvPr>
          <p:cNvSpPr/>
          <p:nvPr/>
        </p:nvSpPr>
        <p:spPr>
          <a:xfrm>
            <a:off x="2432180" y="4190286"/>
            <a:ext cx="1219200" cy="1545047"/>
          </a:xfrm>
          <a:prstGeom prst="rect">
            <a:avLst/>
          </a:prstGeom>
          <a:noFill/>
          <a:ln w="28575">
            <a:solidFill>
              <a:srgbClr val="0204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68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F85D11-BF66-4645-8F04-3EFE3F9C1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37"/>
          <a:stretch/>
        </p:blipFill>
        <p:spPr>
          <a:xfrm>
            <a:off x="948380" y="1752600"/>
            <a:ext cx="766222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28051F-2AC4-4AEC-8962-62463CB82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33uF/30m</a:t>
            </a:r>
            <a:r>
              <a:rPr lang="el-GR" dirty="0"/>
              <a:t>Ω</a:t>
            </a:r>
            <a:r>
              <a:rPr lang="en-US" dirty="0"/>
              <a:t> ESR + 2.4</a:t>
            </a:r>
            <a:r>
              <a:rPr lang="el-GR" dirty="0"/>
              <a:t>Ω</a:t>
            </a:r>
            <a:r>
              <a:rPr lang="en-US" dirty="0"/>
              <a:t> Filter</a:t>
            </a:r>
          </a:p>
        </p:txBody>
      </p:sp>
    </p:spTree>
    <p:extLst>
      <p:ext uri="{BB962C8B-B14F-4D97-AF65-F5344CB8AC3E}">
        <p14:creationId xmlns:p14="http://schemas.microsoft.com/office/powerpoint/2010/main" val="3358626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66B8CA52-15CE-44B4-A6F7-54287E7F18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43" r="11496" b="3959"/>
          <a:stretch/>
        </p:blipFill>
        <p:spPr>
          <a:xfrm>
            <a:off x="1295400" y="1752600"/>
            <a:ext cx="7010400" cy="4992254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FF05562-1D51-4C4A-9934-8E00A14EE4A5}"/>
              </a:ext>
            </a:extLst>
          </p:cNvPr>
          <p:cNvSpPr>
            <a:spLocks noChangeAspect="1"/>
          </p:cNvSpPr>
          <p:nvPr/>
        </p:nvSpPr>
        <p:spPr>
          <a:xfrm>
            <a:off x="1295400" y="5099556"/>
            <a:ext cx="2057400" cy="15690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79F016-B4A5-44F2-BB5E-580E671E3553}"/>
              </a:ext>
            </a:extLst>
          </p:cNvPr>
          <p:cNvSpPr txBox="1"/>
          <p:nvPr/>
        </p:nvSpPr>
        <p:spPr>
          <a:xfrm>
            <a:off x="1828800" y="5922240"/>
            <a:ext cx="1146981" cy="369332"/>
          </a:xfrm>
          <a:prstGeom prst="rect">
            <a:avLst/>
          </a:prstGeom>
          <a:noFill/>
          <a:ln w="19050">
            <a:solidFill>
              <a:srgbClr val="F064F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064FD"/>
                </a:solidFill>
              </a:rPr>
              <a:t>1kHz RBW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A1F6A-5F71-4F2A-8CA3-6E149CE0D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Unexpected Noise – 2.8MHz POL</a:t>
            </a:r>
          </a:p>
        </p:txBody>
      </p:sp>
    </p:spTree>
    <p:extLst>
      <p:ext uri="{BB962C8B-B14F-4D97-AF65-F5344CB8AC3E}">
        <p14:creationId xmlns:p14="http://schemas.microsoft.com/office/powerpoint/2010/main" val="3734751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A12A-E758-4C74-AD89-655A3B962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Low Frequency Noise?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B1683-29E4-4DB9-8850-4444C4E8C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84"/>
          <a:stretch/>
        </p:blipFill>
        <p:spPr>
          <a:xfrm>
            <a:off x="457200" y="2057400"/>
            <a:ext cx="3581400" cy="2763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5B2AFB-5F02-4F94-9D27-C02B1E2C7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87" r="12088"/>
          <a:stretch/>
        </p:blipFill>
        <p:spPr>
          <a:xfrm>
            <a:off x="3917300" y="2743200"/>
            <a:ext cx="5181600" cy="3900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0A75AD-F65C-4F31-87E8-BB13ECB121F2}"/>
              </a:ext>
            </a:extLst>
          </p:cNvPr>
          <p:cNvSpPr txBox="1"/>
          <p:nvPr/>
        </p:nvSpPr>
        <p:spPr>
          <a:xfrm>
            <a:off x="1712509" y="3581400"/>
            <a:ext cx="1146981" cy="369332"/>
          </a:xfrm>
          <a:prstGeom prst="rect">
            <a:avLst/>
          </a:prstGeom>
          <a:noFill/>
          <a:ln w="19050">
            <a:solidFill>
              <a:srgbClr val="F064FD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064FD"/>
                </a:solidFill>
              </a:rPr>
              <a:t>1kHz RBW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70DB046-93E5-4E80-BE8D-1C04D7FF4F56}"/>
                  </a:ext>
                </a:extLst>
              </p:cNvPr>
              <p:cNvSpPr/>
              <p:nvPr/>
            </p:nvSpPr>
            <p:spPr>
              <a:xfrm>
                <a:off x="356444" y="4940305"/>
                <a:ext cx="34538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𝑑𝐵𝑢𝑉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𝑘𝐻𝑧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𝑅𝐵𝑊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(40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𝑢𝑉𝑝𝑘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70DB046-93E5-4E80-BE8D-1C04D7FF4F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44" y="4940305"/>
                <a:ext cx="3453831" cy="369332"/>
              </a:xfrm>
              <a:prstGeom prst="rect">
                <a:avLst/>
              </a:prstGeom>
              <a:blipFill>
                <a:blip r:embed="rId4"/>
                <a:stretch>
                  <a:fillRect t="-8197" r="-123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3E66733-331F-4EC0-BF07-E99BB8FC6220}"/>
                  </a:ext>
                </a:extLst>
              </p:cNvPr>
              <p:cNvSpPr/>
              <p:nvPr/>
            </p:nvSpPr>
            <p:spPr>
              <a:xfrm>
                <a:off x="344003" y="5349106"/>
                <a:ext cx="3666004" cy="819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𝑑𝐵𝑢𝑉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𝐻𝑧</m:t>
                              </m:r>
                            </m:num>
                            <m:den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𝑘𝐻𝑧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𝑅𝐵𝑊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≅1.2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𝑢𝑉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𝐻𝑧</m:t>
                          </m:r>
                        </m:e>
                      </m:ra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3E66733-331F-4EC0-BF07-E99BB8FC62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03" y="5349106"/>
                <a:ext cx="3666004" cy="8198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77F2248-D1FE-48D2-A078-3EB79E3A7CEC}"/>
              </a:ext>
            </a:extLst>
          </p:cNvPr>
          <p:cNvSpPr txBox="1"/>
          <p:nvPr/>
        </p:nvSpPr>
        <p:spPr>
          <a:xfrm>
            <a:off x="4229100" y="2057400"/>
            <a:ext cx="4495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is in very good agreement with the signal source analyzer noise density measurement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616980-DD2C-4898-813A-2B4456CE46B4}"/>
              </a:ext>
            </a:extLst>
          </p:cNvPr>
          <p:cNvCxnSpPr>
            <a:cxnSpLocks/>
          </p:cNvCxnSpPr>
          <p:nvPr/>
        </p:nvCxnSpPr>
        <p:spPr>
          <a:xfrm flipV="1">
            <a:off x="457200" y="3015340"/>
            <a:ext cx="352664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56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CFC98-73B7-48BC-90C3-75AB5B0E1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modulation noise is accounted for</a:t>
            </a:r>
          </a:p>
        </p:txBody>
      </p:sp>
      <p:pic>
        <p:nvPicPr>
          <p:cNvPr id="3" name="Picture 2" descr="C:\Users\Amin\AppData\Local\Microsoft\Windows\INetCache\Content.Word\POL filter.png">
            <a:extLst>
              <a:ext uri="{FF2B5EF4-FFF2-40B4-BE49-F238E27FC236}">
                <a16:creationId xmlns:a16="http://schemas.microsoft.com/office/drawing/2014/main" id="{AE8120CF-420A-406A-9182-5502D44FD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r="8639"/>
          <a:stretch/>
        </p:blipFill>
        <p:spPr bwMode="auto">
          <a:xfrm>
            <a:off x="1828800" y="2590212"/>
            <a:ext cx="5849636" cy="39663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AAF53C-C071-48B4-AEB7-8B880A2FCBD6}"/>
              </a:ext>
            </a:extLst>
          </p:cNvPr>
          <p:cNvSpPr/>
          <p:nvPr/>
        </p:nvSpPr>
        <p:spPr>
          <a:xfrm>
            <a:off x="3810824" y="4920475"/>
            <a:ext cx="553212" cy="202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F0F9D-411F-4A7B-8262-9753716AFD79}"/>
              </a:ext>
            </a:extLst>
          </p:cNvPr>
          <p:cNvSpPr txBox="1"/>
          <p:nvPr/>
        </p:nvSpPr>
        <p:spPr>
          <a:xfrm>
            <a:off x="870079" y="1828800"/>
            <a:ext cx="789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Despite the 2.8MHz switching frequency it’s the 10kHz range that defines the filter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12294E-5CF2-402C-8DA5-8F699764ED79}"/>
              </a:ext>
            </a:extLst>
          </p:cNvPr>
          <p:cNvCxnSpPr>
            <a:cxnSpLocks/>
          </p:cNvCxnSpPr>
          <p:nvPr/>
        </p:nvCxnSpPr>
        <p:spPr>
          <a:xfrm flipH="1">
            <a:off x="3673991" y="2709789"/>
            <a:ext cx="1288015" cy="109646"/>
          </a:xfrm>
          <a:prstGeom prst="straightConnector1">
            <a:avLst/>
          </a:prstGeom>
          <a:ln>
            <a:solidFill>
              <a:srgbClr val="0204F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28D32B-E8B7-490A-8817-C071D6FDFD68}"/>
              </a:ext>
            </a:extLst>
          </p:cNvPr>
          <p:cNvCxnSpPr>
            <a:cxnSpLocks/>
          </p:cNvCxnSpPr>
          <p:nvPr/>
        </p:nvCxnSpPr>
        <p:spPr>
          <a:xfrm flipH="1">
            <a:off x="4620268" y="2699714"/>
            <a:ext cx="342899" cy="1295400"/>
          </a:xfrm>
          <a:prstGeom prst="straightConnector1">
            <a:avLst/>
          </a:prstGeom>
          <a:ln>
            <a:solidFill>
              <a:srgbClr val="0204F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4C3918-2274-4B68-8A94-DDEA8BE64D6A}"/>
              </a:ext>
            </a:extLst>
          </p:cNvPr>
          <p:cNvCxnSpPr>
            <a:cxnSpLocks/>
          </p:cNvCxnSpPr>
          <p:nvPr/>
        </p:nvCxnSpPr>
        <p:spPr>
          <a:xfrm>
            <a:off x="4963168" y="2719864"/>
            <a:ext cx="38100" cy="1732450"/>
          </a:xfrm>
          <a:prstGeom prst="straightConnector1">
            <a:avLst/>
          </a:prstGeom>
          <a:ln>
            <a:solidFill>
              <a:srgbClr val="0204F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31270F7-2A4B-4A49-B880-A2BA515AE021}"/>
              </a:ext>
            </a:extLst>
          </p:cNvPr>
          <p:cNvCxnSpPr>
            <a:cxnSpLocks/>
          </p:cNvCxnSpPr>
          <p:nvPr/>
        </p:nvCxnSpPr>
        <p:spPr>
          <a:xfrm>
            <a:off x="4962007" y="2699131"/>
            <a:ext cx="542730" cy="1033368"/>
          </a:xfrm>
          <a:prstGeom prst="straightConnector1">
            <a:avLst/>
          </a:prstGeom>
          <a:ln>
            <a:solidFill>
              <a:srgbClr val="0204F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ADC1678-6FC7-4B26-B12D-1EC75F449066}"/>
              </a:ext>
            </a:extLst>
          </p:cNvPr>
          <p:cNvCxnSpPr>
            <a:cxnSpLocks/>
          </p:cNvCxnSpPr>
          <p:nvPr/>
        </p:nvCxnSpPr>
        <p:spPr>
          <a:xfrm>
            <a:off x="4931289" y="2699714"/>
            <a:ext cx="1974979" cy="812448"/>
          </a:xfrm>
          <a:prstGeom prst="straightConnector1">
            <a:avLst/>
          </a:prstGeom>
          <a:ln>
            <a:solidFill>
              <a:srgbClr val="0204F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B537A69-80D1-4382-9C7F-CEC484D6B9CF}"/>
              </a:ext>
            </a:extLst>
          </p:cNvPr>
          <p:cNvSpPr/>
          <p:nvPr/>
        </p:nvSpPr>
        <p:spPr>
          <a:xfrm>
            <a:off x="2791467" y="4299914"/>
            <a:ext cx="990601" cy="1468847"/>
          </a:xfrm>
          <a:prstGeom prst="rect">
            <a:avLst/>
          </a:prstGeom>
          <a:noFill/>
          <a:ln w="28575">
            <a:solidFill>
              <a:srgbClr val="0204F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6A41084-5A17-41F0-A920-6A17AE3638DB}"/>
              </a:ext>
            </a:extLst>
          </p:cNvPr>
          <p:cNvCxnSpPr>
            <a:cxnSpLocks/>
          </p:cNvCxnSpPr>
          <p:nvPr/>
        </p:nvCxnSpPr>
        <p:spPr>
          <a:xfrm flipH="1">
            <a:off x="4306138" y="2709195"/>
            <a:ext cx="657030" cy="932257"/>
          </a:xfrm>
          <a:prstGeom prst="straightConnector1">
            <a:avLst/>
          </a:prstGeom>
          <a:ln>
            <a:solidFill>
              <a:srgbClr val="0204F8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B1D912-3AAD-4E7F-8A8B-6E448BA60407}"/>
              </a:ext>
            </a:extLst>
          </p:cNvPr>
          <p:cNvSpPr txBox="1"/>
          <p:nvPr/>
        </p:nvSpPr>
        <p:spPr>
          <a:xfrm>
            <a:off x="3842752" y="2350532"/>
            <a:ext cx="223548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204F8"/>
                </a:solidFill>
              </a:rPr>
              <a:t>Required attenuation </a:t>
            </a:r>
          </a:p>
        </p:txBody>
      </p:sp>
    </p:spTree>
    <p:extLst>
      <p:ext uri="{BB962C8B-B14F-4D97-AF65-F5344CB8AC3E}">
        <p14:creationId xmlns:p14="http://schemas.microsoft.com/office/powerpoint/2010/main" val="2326375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7E3CE-92CF-4FBB-845B-4AA14F250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90600"/>
            <a:ext cx="8229600" cy="967605"/>
          </a:xfrm>
        </p:spPr>
        <p:txBody>
          <a:bodyPr/>
          <a:lstStyle/>
          <a:p>
            <a:r>
              <a:rPr lang="en-US" dirty="0"/>
              <a:t>About Ferrite Beads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51FBB-0E91-4990-BC15-852681A638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8"/>
          <a:stretch/>
        </p:blipFill>
        <p:spPr bwMode="auto">
          <a:xfrm>
            <a:off x="4068931" y="2948805"/>
            <a:ext cx="4922669" cy="253759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C0EC1A1-3BD2-43F4-8C0F-77186B97B809}"/>
                  </a:ext>
                </a:extLst>
              </p:cNvPr>
              <p:cNvSpPr/>
              <p:nvPr/>
            </p:nvSpPr>
            <p:spPr>
              <a:xfrm>
                <a:off x="533400" y="2805841"/>
                <a:ext cx="187173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=0.5∙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1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C0EC1A1-3BD2-43F4-8C0F-77186B97B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05841"/>
                <a:ext cx="187173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BF2C60-3E84-4175-B0BE-127949C18135}"/>
                  </a:ext>
                </a:extLst>
              </p:cNvPr>
              <p:cNvSpPr/>
              <p:nvPr/>
            </p:nvSpPr>
            <p:spPr>
              <a:xfrm>
                <a:off x="5036360" y="2383305"/>
                <a:ext cx="3016018" cy="555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𝑚𝑉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𝐼𝑑𝑐</m:t>
                          </m:r>
                        </m:den>
                      </m:f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𝑚𝑉</m:t>
                          </m:r>
                        </m:num>
                        <m:den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39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𝑚𝐴</m:t>
                          </m:r>
                        </m:den>
                      </m:f>
                      <m:r>
                        <a:rPr lang="en-US" sz="1600" i="0">
                          <a:latin typeface="Cambria Math" panose="02040503050406030204" pitchFamily="18" charset="0"/>
                        </a:rPr>
                        <m:t>=2.6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DBF2C60-3E84-4175-B0BE-127949C18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360" y="2383305"/>
                <a:ext cx="3016018" cy="5550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5514D2-CCC8-4118-A35B-C15BDCC6EB0A}"/>
                  </a:ext>
                </a:extLst>
              </p:cNvPr>
              <p:cNvSpPr/>
              <p:nvPr/>
            </p:nvSpPr>
            <p:spPr>
              <a:xfrm>
                <a:off x="533400" y="3944036"/>
                <a:ext cx="2689518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𝐸𝑆𝑅𝑚𝑎𝑥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0.707∙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0.115∙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𝑑𝐵𝑚𝑎𝑥</m:t>
                              </m:r>
                            </m:sup>
                          </m:sSup>
                          <m:r>
                            <a:rPr lang="en-US" sz="1600" i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5514D2-CCC8-4118-A35B-C15BDCC6EB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944036"/>
                <a:ext cx="2689518" cy="5549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49BCC80-8A86-4531-9F3A-0F97E25191F7}"/>
              </a:ext>
            </a:extLst>
          </p:cNvPr>
          <p:cNvSpPr txBox="1"/>
          <p:nvPr/>
        </p:nvSpPr>
        <p:spPr>
          <a:xfrm>
            <a:off x="545192" y="3297705"/>
            <a:ext cx="3709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R approaches zero </a:t>
            </a:r>
          </a:p>
          <a:p>
            <a:r>
              <a:rPr lang="en-US" dirty="0"/>
              <a:t>	then </a:t>
            </a:r>
            <a:r>
              <a:rPr lang="en-US" dirty="0">
                <a:solidFill>
                  <a:srgbClr val="FF0000"/>
                </a:solidFill>
              </a:rPr>
              <a:t>NO INDUCTANCE ALLOWED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53D26F-1747-4556-8E3D-F0D39030B8EA}"/>
              </a:ext>
            </a:extLst>
          </p:cNvPr>
          <p:cNvSpPr txBox="1"/>
          <p:nvPr/>
        </p:nvSpPr>
        <p:spPr>
          <a:xfrm>
            <a:off x="571546" y="2383305"/>
            <a:ext cx="110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Q=0.5</a:t>
            </a:r>
          </a:p>
        </p:txBody>
      </p:sp>
    </p:spTree>
    <p:extLst>
      <p:ext uri="{BB962C8B-B14F-4D97-AF65-F5344CB8AC3E}">
        <p14:creationId xmlns:p14="http://schemas.microsoft.com/office/powerpoint/2010/main" val="2115441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58605F2-ECC7-4772-9DD1-3CCA8BBDA483}"/>
              </a:ext>
            </a:extLst>
          </p:cNvPr>
          <p:cNvGrpSpPr/>
          <p:nvPr/>
        </p:nvGrpSpPr>
        <p:grpSpPr>
          <a:xfrm>
            <a:off x="457200" y="2514600"/>
            <a:ext cx="8495520" cy="4068770"/>
            <a:chOff x="419880" y="2046288"/>
            <a:chExt cx="8495520" cy="40687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EEAB1AA-43A2-4CCA-8851-5054CF9593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/>
            <a:stretch/>
          </p:blipFill>
          <p:spPr>
            <a:xfrm>
              <a:off x="533400" y="2046288"/>
              <a:ext cx="8382000" cy="406877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F28074A-329B-4AB4-9D69-534EC20B0B58}"/>
                </a:ext>
              </a:extLst>
            </p:cNvPr>
            <p:cNvSpPr/>
            <p:nvPr/>
          </p:nvSpPr>
          <p:spPr>
            <a:xfrm>
              <a:off x="419880" y="2438400"/>
              <a:ext cx="152400" cy="36766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E4A0B50-7B1B-4595-8599-D31534E92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20" y="1068982"/>
            <a:ext cx="3733800" cy="18377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3355BF-9A8D-4263-A0AF-6A3E8BDE5A26}"/>
              </a:ext>
            </a:extLst>
          </p:cNvPr>
          <p:cNvSpPr/>
          <p:nvPr/>
        </p:nvSpPr>
        <p:spPr>
          <a:xfrm>
            <a:off x="5105400" y="2247900"/>
            <a:ext cx="2438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Assess over the entire operating current range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FE6282-5A17-4BDA-ABEA-A0314C531CFF}"/>
              </a:ext>
            </a:extLst>
          </p:cNvPr>
          <p:cNvSpPr txBox="1"/>
          <p:nvPr/>
        </p:nvSpPr>
        <p:spPr>
          <a:xfrm>
            <a:off x="5029200" y="427672"/>
            <a:ext cx="34290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Bead datasheets generally include DCR and high frequency resistance, but look for Inductive reactance and DC Bias data or measure it yourself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B58F47-D652-4EFC-84ED-7B20A515F572}"/>
              </a:ext>
            </a:extLst>
          </p:cNvPr>
          <p:cNvSpPr/>
          <p:nvPr/>
        </p:nvSpPr>
        <p:spPr>
          <a:xfrm>
            <a:off x="8077200" y="3733800"/>
            <a:ext cx="609600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5E0421-4AA6-4771-B15F-DB3EFF83A588}"/>
                  </a:ext>
                </a:extLst>
              </p:cNvPr>
              <p:cNvSpPr txBox="1"/>
              <p:nvPr/>
            </p:nvSpPr>
            <p:spPr>
              <a:xfrm>
                <a:off x="1905000" y="4191621"/>
                <a:ext cx="2028632" cy="565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𝐹𝑟𝑒𝑞𝑢𝑒𝑛𝑐𝑦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5E0421-4AA6-4771-B15F-DB3EFF83A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191621"/>
                <a:ext cx="2028632" cy="5658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0BDA10-B1BE-41FE-AF85-8D7E20DD692D}"/>
              </a:ext>
            </a:extLst>
          </p:cNvPr>
          <p:cNvCxnSpPr/>
          <p:nvPr/>
        </p:nvCxnSpPr>
        <p:spPr>
          <a:xfrm>
            <a:off x="6705600" y="2781300"/>
            <a:ext cx="1371600" cy="10287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24BFE32-2A30-45A5-ABCD-9C05B7E44289}"/>
              </a:ext>
            </a:extLst>
          </p:cNvPr>
          <p:cNvSpPr txBox="1"/>
          <p:nvPr/>
        </p:nvSpPr>
        <p:spPr>
          <a:xfrm>
            <a:off x="6926768" y="6553200"/>
            <a:ext cx="1987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Courtesy of Wurth </a:t>
            </a:r>
            <a:r>
              <a:rPr lang="en-US" sz="1200" dirty="0" err="1"/>
              <a:t>Electronik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82927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12DC7-6D37-4395-BD96-4111A47D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0.3, 1.3 and 2.3Ohm resistance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3736E2-12BE-43DB-B3EC-91A6C4E69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89690"/>
            <a:ext cx="6744808" cy="45111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EA2823-E7CD-4BA3-A4DB-7BC9F177B17E}"/>
              </a:ext>
            </a:extLst>
          </p:cNvPr>
          <p:cNvSpPr txBox="1"/>
          <p:nvPr/>
        </p:nvSpPr>
        <p:spPr>
          <a:xfrm>
            <a:off x="2503714" y="4251890"/>
            <a:ext cx="289130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Without the resistance</a:t>
            </a:r>
          </a:p>
          <a:p>
            <a:r>
              <a:rPr lang="en-US" dirty="0"/>
              <a:t>Significant peaking will occur</a:t>
            </a:r>
          </a:p>
        </p:txBody>
      </p:sp>
    </p:spTree>
    <p:extLst>
      <p:ext uri="{BB962C8B-B14F-4D97-AF65-F5344CB8AC3E}">
        <p14:creationId xmlns:p14="http://schemas.microsoft.com/office/powerpoint/2010/main" val="236972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6631FA-06CD-459D-83E5-586352D15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sensitive circuits?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9C485B-0927-49B8-B9CB-AEEE2A8ABBDD}"/>
              </a:ext>
            </a:extLst>
          </p:cNvPr>
          <p:cNvSpPr/>
          <p:nvPr/>
        </p:nvSpPr>
        <p:spPr>
          <a:xfrm>
            <a:off x="2286000" y="2363212"/>
            <a:ext cx="5105400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ea typeface="Times New Roman" panose="02020603050405020304" pitchFamily="18" charset="0"/>
              </a:rPr>
              <a:t>Many low power circuits are </a:t>
            </a:r>
            <a:r>
              <a:rPr lang="en-US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hyper-sensitive</a:t>
            </a:r>
            <a:r>
              <a:rPr lang="en-US" sz="2400" dirty="0">
                <a:ea typeface="Times New Roman" panose="02020603050405020304" pitchFamily="18" charset="0"/>
              </a:rPr>
              <a:t> to power supply noise.  </a:t>
            </a:r>
          </a:p>
          <a:p>
            <a:endParaRPr lang="en-US" sz="2400" dirty="0">
              <a:ea typeface="Times New Roman" panose="02020603050405020304" pitchFamily="18" charset="0"/>
            </a:endParaRPr>
          </a:p>
          <a:p>
            <a:r>
              <a:rPr lang="en-US" sz="2400" dirty="0">
                <a:ea typeface="Times New Roman" panose="02020603050405020304" pitchFamily="18" charset="0"/>
              </a:rPr>
              <a:t>Examples of hyper-sensitive circuits include clock oscillators (XOs), low noise amplifiers (LNAs), phase locked loops (PLLs), mixers and precision voltage references to name just a few.  </a:t>
            </a:r>
          </a:p>
        </p:txBody>
      </p:sp>
    </p:spTree>
    <p:extLst>
      <p:ext uri="{BB962C8B-B14F-4D97-AF65-F5344CB8AC3E}">
        <p14:creationId xmlns:p14="http://schemas.microsoft.com/office/powerpoint/2010/main" val="1988866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38CD8-77E1-4F1E-B40F-88FA06CC9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“RF” Ultra-Low-Noise Options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05CB6F-104D-4DAB-BBFF-23511C30DC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48200" y="2338010"/>
            <a:ext cx="4114800" cy="349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A1C687-7F18-4274-AC34-591D604AED8F}"/>
              </a:ext>
            </a:extLst>
          </p:cNvPr>
          <p:cNvSpPr txBox="1"/>
          <p:nvPr/>
        </p:nvSpPr>
        <p:spPr>
          <a:xfrm>
            <a:off x="762000" y="2362200"/>
            <a:ext cx="3581400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precision ultra-low-noise voltage regulator offers precision in the output voltage and low noise</a:t>
            </a:r>
          </a:p>
          <a:p>
            <a:endParaRPr lang="en-US" dirty="0"/>
          </a:p>
          <a:p>
            <a:r>
              <a:rPr lang="en-US" dirty="0"/>
              <a:t>BUT</a:t>
            </a:r>
          </a:p>
          <a:p>
            <a:endParaRPr lang="en-US" dirty="0"/>
          </a:p>
          <a:p>
            <a:r>
              <a:rPr lang="en-US" dirty="0"/>
              <a:t>Count the capacitors!</a:t>
            </a:r>
          </a:p>
          <a:p>
            <a:endParaRPr lang="en-US" dirty="0"/>
          </a:p>
          <a:p>
            <a:r>
              <a:rPr lang="en-US" dirty="0"/>
              <a:t>Is this better or just different?</a:t>
            </a:r>
          </a:p>
          <a:p>
            <a:endParaRPr lang="en-US" dirty="0"/>
          </a:p>
          <a:p>
            <a:r>
              <a:rPr lang="en-US" dirty="0"/>
              <a:t>Precision voltage vs ultra-low noise</a:t>
            </a:r>
          </a:p>
        </p:txBody>
      </p:sp>
    </p:spTree>
    <p:extLst>
      <p:ext uri="{BB962C8B-B14F-4D97-AF65-F5344CB8AC3E}">
        <p14:creationId xmlns:p14="http://schemas.microsoft.com/office/powerpoint/2010/main" val="2881942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733A3-20A3-4778-8879-1E6BFB9F9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Tips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DF3AFA-B5A6-40EA-AD43-DD1BDE32C75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80"/>
          <a:stretch/>
        </p:blipFill>
        <p:spPr bwMode="auto">
          <a:xfrm>
            <a:off x="533400" y="1095375"/>
            <a:ext cx="3079750" cy="2638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832875-E322-4A57-90F3-7701E28974B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629025"/>
            <a:ext cx="5410200" cy="297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CFE420-CAA3-4AF4-955A-DDED995722A0}"/>
              </a:ext>
            </a:extLst>
          </p:cNvPr>
          <p:cNvSpPr txBox="1"/>
          <p:nvPr/>
        </p:nvSpPr>
        <p:spPr>
          <a:xfrm>
            <a:off x="3818139" y="3212068"/>
            <a:ext cx="48745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Include phase noise and jitter in your simulations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5FF7C-4E1B-4C29-A724-45455109BBC1}"/>
              </a:ext>
            </a:extLst>
          </p:cNvPr>
          <p:cNvSpPr/>
          <p:nvPr/>
        </p:nvSpPr>
        <p:spPr>
          <a:xfrm>
            <a:off x="1828800" y="1323975"/>
            <a:ext cx="914400" cy="91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236351-1B32-45E7-AA41-F5BAEB2A0BC9}"/>
              </a:ext>
            </a:extLst>
          </p:cNvPr>
          <p:cNvSpPr txBox="1"/>
          <p:nvPr/>
        </p:nvSpPr>
        <p:spPr>
          <a:xfrm>
            <a:off x="838200" y="4563070"/>
            <a:ext cx="243839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Higher value caps are generally better than lower value caps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4965E-62A0-480B-93C0-42ADB99C66F9}"/>
              </a:ext>
            </a:extLst>
          </p:cNvPr>
          <p:cNvSpPr/>
          <p:nvPr/>
        </p:nvSpPr>
        <p:spPr>
          <a:xfrm>
            <a:off x="3818139" y="2286000"/>
            <a:ext cx="41142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Low current bias also needs to be filtered.</a:t>
            </a:r>
          </a:p>
        </p:txBody>
      </p:sp>
    </p:spTree>
    <p:extLst>
      <p:ext uri="{BB962C8B-B14F-4D97-AF65-F5344CB8AC3E}">
        <p14:creationId xmlns:p14="http://schemas.microsoft.com/office/powerpoint/2010/main" val="2758416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96095-FA68-42DA-95BE-DA7ABC70C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all regulators are created equal</a:t>
            </a:r>
          </a:p>
        </p:txBody>
      </p:sp>
      <p:pic>
        <p:nvPicPr>
          <p:cNvPr id="3" name="Picture 2" descr="C:\Users\Amin\AppData\Local\Microsoft\Windows\INetCache\Content.Word\2017-06-25 15.55.25.jpg">
            <a:extLst>
              <a:ext uri="{FF2B5EF4-FFF2-40B4-BE49-F238E27FC236}">
                <a16:creationId xmlns:a16="http://schemas.microsoft.com/office/drawing/2014/main" id="{D6C7ED2D-1161-4907-BDD4-E325045647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4400" y="2053600"/>
            <a:ext cx="7732596" cy="4347199"/>
          </a:xfrm>
          <a:prstGeom prst="rect">
            <a:avLst/>
          </a:prstGeom>
          <a:noFill/>
          <a:ln>
            <a:noFill/>
          </a:ln>
          <a:effectLst>
            <a:outerShdw blurRad="190500" dist="762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E338FA-9812-4A3D-B2CF-1DDBD6555891}"/>
              </a:ext>
            </a:extLst>
          </p:cNvPr>
          <p:cNvSpPr txBox="1"/>
          <p:nvPr/>
        </p:nvSpPr>
        <p:spPr>
          <a:xfrm>
            <a:off x="3561498" y="2152795"/>
            <a:ext cx="2438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Measure LOTS of them!</a:t>
            </a:r>
          </a:p>
        </p:txBody>
      </p:sp>
    </p:spTree>
    <p:extLst>
      <p:ext uri="{BB962C8B-B14F-4D97-AF65-F5344CB8AC3E}">
        <p14:creationId xmlns:p14="http://schemas.microsoft.com/office/powerpoint/2010/main" val="526518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57DA5D8-7FDB-44EF-BC88-F080E6C61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238625"/>
            <a:ext cx="4114800" cy="2314575"/>
          </a:xfrm>
          <a:prstGeom prst="rect">
            <a:avLst/>
          </a:prstGeom>
          <a:effectLst>
            <a:outerShdw blurRad="190500" dist="762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EA475FD-46A2-4702-BFF0-8E8E9BEC2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00113"/>
            <a:ext cx="5562600" cy="2414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2118AA-17BC-4EE1-B7BC-5BDABE92BB1F}"/>
              </a:ext>
            </a:extLst>
          </p:cNvPr>
          <p:cNvSpPr txBox="1"/>
          <p:nvPr/>
        </p:nvSpPr>
        <p:spPr>
          <a:xfrm>
            <a:off x="1066800" y="5072747"/>
            <a:ext cx="3048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Watch the coaxial cables and power interconnects also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1DE00-CEED-485D-BD76-E0F9226DC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all the ways noise gets in</a:t>
            </a:r>
          </a:p>
        </p:txBody>
      </p:sp>
    </p:spTree>
    <p:extLst>
      <p:ext uri="{BB962C8B-B14F-4D97-AF65-F5344CB8AC3E}">
        <p14:creationId xmlns:p14="http://schemas.microsoft.com/office/powerpoint/2010/main" val="1743764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3B8DC-94A8-4BB1-84A7-ECC9D226F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Attending this Session!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53B4EE-0307-4F21-95CD-3E7668568F9E}"/>
              </a:ext>
            </a:extLst>
          </p:cNvPr>
          <p:cNvSpPr txBox="1"/>
          <p:nvPr/>
        </p:nvSpPr>
        <p:spPr>
          <a:xfrm>
            <a:off x="662801" y="5284962"/>
            <a:ext cx="421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Connect with me on LinkedIn or via email at Steve@Picotest.com</a:t>
            </a:r>
          </a:p>
          <a:p>
            <a:endParaRPr lang="en-US" b="1" dirty="0"/>
          </a:p>
          <a:p>
            <a:r>
              <a:rPr lang="en-US" b="1" dirty="0"/>
              <a:t>Learn more at www.picotest.com/blog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ED148-EF84-4368-BF6A-7B01431780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8" t="45589" r="53125" b="19999"/>
          <a:stretch/>
        </p:blipFill>
        <p:spPr>
          <a:xfrm>
            <a:off x="4953000" y="2104053"/>
            <a:ext cx="3733800" cy="4074692"/>
          </a:xfrm>
          <a:prstGeom prst="rect">
            <a:avLst/>
          </a:prstGeom>
          <a:effectLst>
            <a:outerShdw blurRad="190500" dist="762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918E38-3086-478A-99D0-9B2608EE1739}"/>
              </a:ext>
            </a:extLst>
          </p:cNvPr>
          <p:cNvSpPr txBox="1"/>
          <p:nvPr/>
        </p:nvSpPr>
        <p:spPr>
          <a:xfrm>
            <a:off x="822034" y="2105608"/>
            <a:ext cx="3819331" cy="3139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this session I shared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determine the circuit sensitivity to power supply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choose the best voltage regulator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design an optimum power supply noise filter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few of my top tips for designing power for sensitive circuits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44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6A9F4F-A097-4D41-9C56-026B47438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Sensitivity to power supply noise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EB819B-9A53-4FCC-977C-07881F8CF0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70560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13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21ED5C-2438-4497-BB8C-5B29F1A7E05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4114800" cy="276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252605-7501-49FC-99B8-37D6D9BD8FF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4114800" cy="276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0CD84C-935D-47B7-AAC4-FBA9CF83D54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4114800" cy="2760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4322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35A4-692C-4619-BBF7-51BBEDC99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Sensitivity</a:t>
            </a:r>
          </a:p>
        </p:txBody>
      </p:sp>
      <p:pic>
        <p:nvPicPr>
          <p:cNvPr id="4" name="Picture 3" descr="C:\Users\Amin\AppData\Local\Microsoft\Windows\INetCache\Content.Word\J2120A connection.png">
            <a:extLst>
              <a:ext uri="{FF2B5EF4-FFF2-40B4-BE49-F238E27FC236}">
                <a16:creationId xmlns:a16="http://schemas.microsoft.com/office/drawing/2014/main" id="{8F7BE9B2-1F80-442A-A33C-35944B3CE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12" y="1905000"/>
            <a:ext cx="8579988" cy="4823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5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FF896D-824B-45F1-A3A3-BA0BFA7CC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8382000" cy="46815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3A31AE-5E7D-467A-8BA2-7890F34D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Not all sensitive circuits are sensitive</a:t>
            </a:r>
          </a:p>
        </p:txBody>
      </p:sp>
    </p:spTree>
    <p:extLst>
      <p:ext uri="{BB962C8B-B14F-4D97-AF65-F5344CB8AC3E}">
        <p14:creationId xmlns:p14="http://schemas.microsoft.com/office/powerpoint/2010/main" val="173429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6B436B-B100-406C-80CB-3981D815B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18" y="1905000"/>
            <a:ext cx="7793182" cy="4452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EFE3AD-76A5-44A6-96C1-FF12D6180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Noise Density 3 Voltage Regulators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EDA610-EC35-4726-AC52-19D389C3C706}"/>
              </a:ext>
            </a:extLst>
          </p:cNvPr>
          <p:cNvSpPr txBox="1"/>
          <p:nvPr/>
        </p:nvSpPr>
        <p:spPr>
          <a:xfrm>
            <a:off x="3124200" y="2221468"/>
            <a:ext cx="4066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Integrated noise voltage 1kHz to 100kHz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84473-CAD6-417A-ADA5-BA2728B6FA3B}"/>
              </a:ext>
            </a:extLst>
          </p:cNvPr>
          <p:cNvSpPr txBox="1"/>
          <p:nvPr/>
        </p:nvSpPr>
        <p:spPr>
          <a:xfrm>
            <a:off x="5257800" y="4876800"/>
            <a:ext cx="877933" cy="369332"/>
          </a:xfrm>
          <a:prstGeom prst="rect">
            <a:avLst/>
          </a:prstGeom>
          <a:solidFill>
            <a:srgbClr val="EDEDED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E5DE6"/>
                </a:solidFill>
              </a:rPr>
              <a:t>≈</a:t>
            </a:r>
            <a:r>
              <a:rPr lang="en-US" dirty="0"/>
              <a:t> </a:t>
            </a:r>
            <a:r>
              <a:rPr lang="en-US" dirty="0">
                <a:solidFill>
                  <a:srgbClr val="4E5DE6"/>
                </a:solidFill>
              </a:rPr>
              <a:t>1uV</a:t>
            </a:r>
            <a:r>
              <a:rPr lang="en-US" baseline="-25000" dirty="0">
                <a:solidFill>
                  <a:srgbClr val="4E5DE6"/>
                </a:solidFill>
              </a:rPr>
              <a:t>pp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57E9AD-0B86-4413-8DAB-B4F4EAFE7A0A}"/>
              </a:ext>
            </a:extLst>
          </p:cNvPr>
          <p:cNvSpPr txBox="1"/>
          <p:nvPr/>
        </p:nvSpPr>
        <p:spPr>
          <a:xfrm>
            <a:off x="5674995" y="3818107"/>
            <a:ext cx="1059072" cy="369332"/>
          </a:xfrm>
          <a:prstGeom prst="rect">
            <a:avLst/>
          </a:prstGeom>
          <a:solidFill>
            <a:srgbClr val="EDEDED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≈100uV</a:t>
            </a:r>
            <a:r>
              <a:rPr lang="en-US" baseline="-25000" dirty="0"/>
              <a:t>pp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E2B21E-C02F-4407-9D80-6015D2049676}"/>
              </a:ext>
            </a:extLst>
          </p:cNvPr>
          <p:cNvSpPr txBox="1"/>
          <p:nvPr/>
        </p:nvSpPr>
        <p:spPr>
          <a:xfrm>
            <a:off x="6934200" y="2897818"/>
            <a:ext cx="1059072" cy="369332"/>
          </a:xfrm>
          <a:prstGeom prst="rect">
            <a:avLst/>
          </a:prstGeom>
          <a:solidFill>
            <a:srgbClr val="EDEDED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≈750uV</a:t>
            </a:r>
            <a:r>
              <a:rPr lang="en-US" baseline="-25000" dirty="0"/>
              <a:t>pp</a:t>
            </a:r>
          </a:p>
        </p:txBody>
      </p:sp>
    </p:spTree>
    <p:extLst>
      <p:ext uri="{BB962C8B-B14F-4D97-AF65-F5344CB8AC3E}">
        <p14:creationId xmlns:p14="http://schemas.microsoft.com/office/powerpoint/2010/main" val="239356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B1101-FE6F-49EA-B489-EA35E9AE9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Regulator Noise Density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3CE597-B935-4B40-80A8-0632E3AB0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982"/>
          <a:stretch/>
        </p:blipFill>
        <p:spPr>
          <a:xfrm>
            <a:off x="838200" y="2362200"/>
            <a:ext cx="7793182" cy="4495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0B8665-21AA-425B-B982-3FBC33FD9E8D}"/>
              </a:ext>
            </a:extLst>
          </p:cNvPr>
          <p:cNvSpPr/>
          <p:nvPr/>
        </p:nvSpPr>
        <p:spPr>
          <a:xfrm>
            <a:off x="893689" y="3276600"/>
            <a:ext cx="5334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3987DA-5907-49CC-9E32-BD6969021FC0}"/>
              </a:ext>
            </a:extLst>
          </p:cNvPr>
          <p:cNvCxnSpPr/>
          <p:nvPr/>
        </p:nvCxnSpPr>
        <p:spPr>
          <a:xfrm>
            <a:off x="1427089" y="3400425"/>
            <a:ext cx="3429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047C5DB-0391-4468-9E2B-38BEE7CCDCD7}"/>
              </a:ext>
            </a:extLst>
          </p:cNvPr>
          <p:cNvSpPr/>
          <p:nvPr/>
        </p:nvSpPr>
        <p:spPr>
          <a:xfrm>
            <a:off x="4856089" y="3276600"/>
            <a:ext cx="1752600" cy="2667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7D465C-437F-4C4E-925C-2673435AAA00}"/>
                  </a:ext>
                </a:extLst>
              </p:cNvPr>
              <p:cNvSpPr txBox="1"/>
              <p:nvPr/>
            </p:nvSpPr>
            <p:spPr>
              <a:xfrm>
                <a:off x="3141589" y="1882202"/>
                <a:ext cx="5029200" cy="6724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switching regulator noise density is a little above 1uV/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𝐻𝑧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in the highlighted frequency range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7D465C-437F-4C4E-925C-2673435AA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589" y="1882202"/>
                <a:ext cx="5029200" cy="672428"/>
              </a:xfrm>
              <a:prstGeom prst="rect">
                <a:avLst/>
              </a:prstGeom>
              <a:blipFill>
                <a:blip r:embed="rId3"/>
                <a:stretch>
                  <a:fillRect l="-846" t="-4464" b="-133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0593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317CDD-6D79-4C75-90FA-BA878A7EA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r="7500" b="1416"/>
          <a:stretch/>
        </p:blipFill>
        <p:spPr>
          <a:xfrm>
            <a:off x="914400" y="1787332"/>
            <a:ext cx="7772400" cy="50706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D3B185-40F8-41CB-8F05-3DEE33E9D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Phase Noise 3 Voltage Regulators</a:t>
            </a:r>
          </a:p>
        </p:txBody>
      </p:sp>
    </p:spTree>
    <p:extLst>
      <p:ext uri="{BB962C8B-B14F-4D97-AF65-F5344CB8AC3E}">
        <p14:creationId xmlns:p14="http://schemas.microsoft.com/office/powerpoint/2010/main" val="1877262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8392</TotalTime>
  <Words>576</Words>
  <Application>Microsoft Office PowerPoint</Application>
  <PresentationFormat>On-screen Show (4:3)</PresentationFormat>
  <Paragraphs>83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Office Theme</vt:lpstr>
      <vt:lpstr>Designing Power For Sensitive Circuits</vt:lpstr>
      <vt:lpstr>What are sensitive circuits?</vt:lpstr>
      <vt:lpstr>Sensitivity to power supply noise</vt:lpstr>
      <vt:lpstr>PowerPoint Presentation</vt:lpstr>
      <vt:lpstr>Defining Sensitivity</vt:lpstr>
      <vt:lpstr>Not all sensitive circuits are sensitive</vt:lpstr>
      <vt:lpstr>Noise Density 3 Voltage Regulators</vt:lpstr>
      <vt:lpstr>Switching Regulator Noise Density</vt:lpstr>
      <vt:lpstr>Phase Noise 3 Voltage Regulators</vt:lpstr>
      <vt:lpstr>Assessing the Damage</vt:lpstr>
      <vt:lpstr>Simplest Noise Filter</vt:lpstr>
      <vt:lpstr>Determining the Capacitor</vt:lpstr>
      <vt:lpstr>33uF/30mΩ ESR + 2.4Ω Filter</vt:lpstr>
      <vt:lpstr>Unexpected Noise – 2.8MHz POL</vt:lpstr>
      <vt:lpstr>Why The Low Frequency Noise?</vt:lpstr>
      <vt:lpstr>The modulation noise is accounted for</vt:lpstr>
      <vt:lpstr>About Ferrite Beads</vt:lpstr>
      <vt:lpstr>PowerPoint Presentation</vt:lpstr>
      <vt:lpstr>0.3, 1.3 and 2.3Ohm resistance</vt:lpstr>
      <vt:lpstr>“RF” Ultra-Low-Noise Options</vt:lpstr>
      <vt:lpstr>Top Tips</vt:lpstr>
      <vt:lpstr>Not all regulators are created equal</vt:lpstr>
      <vt:lpstr>Consider all the ways noise gets in</vt:lpstr>
      <vt:lpstr>Thanks for Attending this Session!</vt:lpstr>
    </vt:vector>
  </TitlesOfParts>
  <Company>Horizon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Janine Love</dc:creator>
  <cp:lastModifiedBy>Steve Sandler</cp:lastModifiedBy>
  <cp:revision>68</cp:revision>
  <dcterms:created xsi:type="dcterms:W3CDTF">2017-05-08T15:35:54Z</dcterms:created>
  <dcterms:modified xsi:type="dcterms:W3CDTF">2017-09-10T23:59:17Z</dcterms:modified>
</cp:coreProperties>
</file>